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Lst>
  <p:sldIdLst>
    <p:sldId id="257" r:id="rId3"/>
    <p:sldId id="259" r:id="rId4"/>
    <p:sldId id="261" r:id="rId5"/>
    <p:sldId id="263" r:id="rId6"/>
    <p:sldId id="265" r:id="rId7"/>
    <p:sldId id="266" r:id="rId8"/>
    <p:sldId id="267" r:id="rId9"/>
    <p:sldId id="268" r:id="rId10"/>
    <p:sldId id="269" r:id="rId11"/>
    <p:sldId id="271" r:id="rId12"/>
    <p:sldId id="270" r:id="rId1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3" Type="http://schemas.openxmlformats.org/officeDocument/2006/relationships/slide" Target="slides/slide1.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tableStyles" Target="tableStyles.xml" /><Relationship Id="rId2" Type="http://schemas.openxmlformats.org/officeDocument/2006/relationships/slideMaster" Target="slideMasters/slideMaster2.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5" Type="http://schemas.openxmlformats.org/officeDocument/2006/relationships/slide" Target="slides/slide3.xml" /><Relationship Id="rId15" Type="http://schemas.openxmlformats.org/officeDocument/2006/relationships/viewProps" Target="viewProps.xml" /><Relationship Id="rId10" Type="http://schemas.openxmlformats.org/officeDocument/2006/relationships/slide" Target="slides/slide8.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30/09/2023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30/09/2023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30/09/2023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9/30/2023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9/30/2023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9/30/2023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9/30/2023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9/30/2023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9/30/2023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9/30/2023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9/30/2023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30/09/2023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9/30/2023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30/09/2023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30/09/2023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30/09/2023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30/09/2023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30/09/2023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30/09/2023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30/09/2023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5" Type="http://schemas.openxmlformats.org/officeDocument/2006/relationships/slideLayout" Target="../slideLayouts/slideLayout16.xml" /><Relationship Id="rId10" Type="http://schemas.openxmlformats.org/officeDocument/2006/relationships/theme" Target="../theme/theme2.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30/09/2023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9/30/2023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slideLayout" Target="../slideLayouts/slideLayout12.xml" /><Relationship Id="rId1" Type="http://schemas.openxmlformats.org/officeDocument/2006/relationships/themeOverride" Target="../theme/themeOverride1.xml" /></Relationships>
</file>

<file path=ppt/slides/_rels/slide10.xml.rels><?xml version="1.0" encoding="UTF-8" standalone="yes"?>
<Relationships xmlns="http://schemas.openxmlformats.org/package/2006/relationships"><Relationship Id="rId2" Type="http://schemas.openxmlformats.org/officeDocument/2006/relationships/image" Target="../media/image14.jpg" /><Relationship Id="rId1" Type="http://schemas.openxmlformats.org/officeDocument/2006/relationships/slideLayout" Target="../slideLayouts/slideLayout18.xml" /></Relationships>
</file>

<file path=ppt/slides/_rels/slide11.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9.xml" /></Relationships>
</file>

<file path=ppt/slides/_rels/slide2.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17.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jpg" /><Relationship Id="rId1" Type="http://schemas.openxmlformats.org/officeDocument/2006/relationships/slideLayout" Target="../slideLayouts/slideLayout15.xml" /><Relationship Id="rId4" Type="http://schemas.openxmlformats.org/officeDocument/2006/relationships/image" Target="../media/image6.svg" /></Relationships>
</file>

<file path=ppt/slides/_rels/slide4.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17.xml" /></Relationships>
</file>

<file path=ppt/slides/_rels/slide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19.xml" /></Relationships>
</file>

<file path=ppt/slides/_rels/slide6.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9.xml" /></Relationships>
</file>

<file path=ppt/slides/_rels/slide7.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10.jpeg" /><Relationship Id="rId1" Type="http://schemas.openxmlformats.org/officeDocument/2006/relationships/slideLayout" Target="../slideLayouts/slideLayout9.xml" /></Relationships>
</file>

<file path=ppt/slides/_rels/slide8.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9.xml" /></Relationships>
</file>

<file path=ppt/slides/_rels/slide9.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9.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Market Basket Insights</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770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wo colleagues planning on board with sticky notes">
            <a:extLst>
              <a:ext uri="{FF2B5EF4-FFF2-40B4-BE49-F238E27FC236}">
                <a16:creationId xmlns:a16="http://schemas.microsoft.com/office/drawing/2014/main" id="{75F118EF-FE3E-FCDE-1003-D9E39ECC3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810" y="1"/>
            <a:ext cx="7122190" cy="6428792"/>
          </a:xfrm>
          <a:prstGeom prst="rect">
            <a:avLst/>
          </a:prstGeom>
        </p:spPr>
      </p:pic>
      <p:sp>
        <p:nvSpPr>
          <p:cNvPr id="8" name="TextBox 7">
            <a:extLst>
              <a:ext uri="{FF2B5EF4-FFF2-40B4-BE49-F238E27FC236}">
                <a16:creationId xmlns:a16="http://schemas.microsoft.com/office/drawing/2014/main" id="{1D19F026-152F-A061-9D78-27EAFCA217FE}"/>
              </a:ext>
            </a:extLst>
          </p:cNvPr>
          <p:cNvSpPr txBox="1"/>
          <p:nvPr/>
        </p:nvSpPr>
        <p:spPr>
          <a:xfrm flipH="1">
            <a:off x="148354" y="1558213"/>
            <a:ext cx="4488959" cy="769441"/>
          </a:xfrm>
          <a:prstGeom prst="rect">
            <a:avLst/>
          </a:prstGeom>
          <a:noFill/>
        </p:spPr>
        <p:txBody>
          <a:bodyPr wrap="square" rtlCol="0">
            <a:spAutoFit/>
          </a:bodyPr>
          <a:lstStyle/>
          <a:p>
            <a:r>
              <a:rPr lang="en-IN" sz="4400" dirty="0">
                <a:latin typeface="Calibri" panose="020F0502020204030204" pitchFamily="34" charset="0"/>
                <a:ea typeface="Calibri" panose="020F0502020204030204" pitchFamily="34" charset="0"/>
                <a:cs typeface="Calibri" panose="020F0502020204030204" pitchFamily="34" charset="0"/>
              </a:rPr>
              <a:t>Team members</a:t>
            </a:r>
          </a:p>
        </p:txBody>
      </p:sp>
      <p:sp>
        <p:nvSpPr>
          <p:cNvPr id="9" name="TextBox 8">
            <a:extLst>
              <a:ext uri="{FF2B5EF4-FFF2-40B4-BE49-F238E27FC236}">
                <a16:creationId xmlns:a16="http://schemas.microsoft.com/office/drawing/2014/main" id="{145F4ADA-94FC-A495-BC3A-0290318634E2}"/>
              </a:ext>
            </a:extLst>
          </p:cNvPr>
          <p:cNvSpPr txBox="1"/>
          <p:nvPr/>
        </p:nvSpPr>
        <p:spPr>
          <a:xfrm>
            <a:off x="242594" y="2743199"/>
            <a:ext cx="4469364" cy="2062103"/>
          </a:xfrm>
          <a:prstGeom prst="rect">
            <a:avLst/>
          </a:prstGeom>
          <a:noFill/>
        </p:spPr>
        <p:txBody>
          <a:bodyPr wrap="square" rtlCol="0">
            <a:sp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VISHWESHVARAN J</a:t>
            </a:r>
          </a:p>
          <a:p>
            <a:r>
              <a:rPr lang="en-IN" sz="3200" dirty="0">
                <a:latin typeface="Calibri" panose="020F0502020204030204" pitchFamily="34" charset="0"/>
                <a:ea typeface="Calibri" panose="020F0502020204030204" pitchFamily="34" charset="0"/>
                <a:cs typeface="Calibri" panose="020F0502020204030204" pitchFamily="34" charset="0"/>
              </a:rPr>
              <a:t>SATHEESH KUMAR R</a:t>
            </a:r>
          </a:p>
          <a:p>
            <a:r>
              <a:rPr lang="en-IN" sz="3200" dirty="0">
                <a:latin typeface="Calibri" panose="020F0502020204030204" pitchFamily="34" charset="0"/>
                <a:ea typeface="Calibri" panose="020F0502020204030204" pitchFamily="34" charset="0"/>
                <a:cs typeface="Calibri" panose="020F0502020204030204" pitchFamily="34" charset="0"/>
              </a:rPr>
              <a:t>AKRAM ALI FARIDI</a:t>
            </a:r>
          </a:p>
          <a:p>
            <a:r>
              <a:rPr lang="en-IN" sz="3200" dirty="0">
                <a:latin typeface="Calibri" panose="020F0502020204030204" pitchFamily="34" charset="0"/>
                <a:ea typeface="Calibri" panose="020F0502020204030204" pitchFamily="34" charset="0"/>
                <a:cs typeface="Calibri" panose="020F0502020204030204" pitchFamily="34" charset="0"/>
              </a:rPr>
              <a:t>MOHAMMED FAROOK M</a:t>
            </a:r>
          </a:p>
        </p:txBody>
      </p:sp>
    </p:spTree>
    <p:extLst>
      <p:ext uri="{BB962C8B-B14F-4D97-AF65-F5344CB8AC3E}">
        <p14:creationId xmlns:p14="http://schemas.microsoft.com/office/powerpoint/2010/main" val="248121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Holding hands">
            <a:extLst>
              <a:ext uri="{FF2B5EF4-FFF2-40B4-BE49-F238E27FC236}">
                <a16:creationId xmlns:a16="http://schemas.microsoft.com/office/drawing/2014/main" id="{1D2BFC9D-7C44-85F2-BED7-A00251C0062B}"/>
              </a:ext>
            </a:extLst>
          </p:cNvPr>
          <p:cNvPicPr>
            <a:picLocks noGrp="1" noChangeAspect="1"/>
          </p:cNvPicPr>
          <p:nvPr>
            <p:ph type="pic" idx="1"/>
          </p:nvPr>
        </p:nvPicPr>
        <p:blipFill rotWithShape="1">
          <a:blip r:embed="rId2">
            <a:alphaModFix amt="50000"/>
          </a:blip>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B5303463-1FC3-29E3-00A9-55A83EA9B0A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a:solidFill>
                  <a:srgbClr val="FFFFFF"/>
                </a:solidFill>
              </a:rPr>
              <a:t>Thank you</a:t>
            </a:r>
          </a:p>
        </p:txBody>
      </p:sp>
    </p:spTree>
    <p:extLst>
      <p:ext uri="{BB962C8B-B14F-4D97-AF65-F5344CB8AC3E}">
        <p14:creationId xmlns:p14="http://schemas.microsoft.com/office/powerpoint/2010/main" val="8952086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6F3B-4A94-D6D4-640E-2CA180EA921E}"/>
              </a:ext>
            </a:extLst>
          </p:cNvPr>
          <p:cNvSpPr>
            <a:spLocks noGrp="1"/>
          </p:cNvSpPr>
          <p:nvPr>
            <p:ph type="title"/>
          </p:nvPr>
        </p:nvSpPr>
        <p:spPr/>
        <p:txBody>
          <a:bodyPr/>
          <a:lstStyle/>
          <a:p>
            <a:r>
              <a:rPr lang="en-IN" b="1" i="0" dirty="0">
                <a:solidFill>
                  <a:srgbClr val="313131"/>
                </a:solidFill>
                <a:effectLst/>
                <a:latin typeface="Open Sans" panose="020B0606030504020204" pitchFamily="34" charset="0"/>
              </a:rPr>
              <a:t>Problem Definition:</a:t>
            </a:r>
            <a:endParaRPr lang="en-IN" dirty="0"/>
          </a:p>
        </p:txBody>
      </p:sp>
      <p:sp>
        <p:nvSpPr>
          <p:cNvPr id="4" name="TextBox 3">
            <a:extLst>
              <a:ext uri="{FF2B5EF4-FFF2-40B4-BE49-F238E27FC236}">
                <a16:creationId xmlns:a16="http://schemas.microsoft.com/office/drawing/2014/main" id="{57C25226-3B9D-473A-F6C9-E88B7181860B}"/>
              </a:ext>
            </a:extLst>
          </p:cNvPr>
          <p:cNvSpPr txBox="1"/>
          <p:nvPr/>
        </p:nvSpPr>
        <p:spPr>
          <a:xfrm>
            <a:off x="1175657" y="2136339"/>
            <a:ext cx="9116008" cy="2677656"/>
          </a:xfrm>
          <a:prstGeom prst="rect">
            <a:avLst/>
          </a:prstGeom>
          <a:noFill/>
        </p:spPr>
        <p:txBody>
          <a:bodyPr wrap="square" lIns="91440" tIns="45720" rIns="91440" bIns="45720" anchor="t">
            <a:spAutoFit/>
          </a:bodyPr>
          <a:lstStyle/>
          <a:p>
            <a:r>
              <a:rPr lang="en-US" sz="2400" b="0" i="0" dirty="0">
                <a:solidFill>
                  <a:srgbClr val="313131"/>
                </a:solidFill>
                <a:effectLst/>
                <a:latin typeface="Calibri"/>
                <a:ea typeface="Calibri"/>
                <a:cs typeface="Calibri"/>
              </a:rPr>
              <a:t>The problem is to perform market basket analysis on a provided dataset to unveil hidden patterns and associations between products. The goal is to understand customer purchasing behavior and identify potential cross-selling opportunities for a retail business. This project involves using association analysis techniques, such as </a:t>
            </a:r>
            <a:r>
              <a:rPr lang="en-US" sz="2400" b="0" i="0" err="1">
                <a:solidFill>
                  <a:srgbClr val="313131"/>
                </a:solidFill>
                <a:effectLst/>
                <a:latin typeface="Calibri"/>
                <a:ea typeface="Calibri"/>
                <a:cs typeface="Calibri"/>
              </a:rPr>
              <a:t>Apriori</a:t>
            </a:r>
            <a:r>
              <a:rPr lang="en-US" sz="2400" b="0" i="0" dirty="0">
                <a:solidFill>
                  <a:srgbClr val="313131"/>
                </a:solidFill>
                <a:effectLst/>
                <a:latin typeface="Calibri"/>
                <a:ea typeface="Calibri"/>
                <a:cs typeface="Calibri"/>
              </a:rPr>
              <a:t> algorithm, to find frequently co-occurring products and generate insights for business optimization.</a:t>
            </a:r>
            <a:endParaRPr lang="en-IN" sz="2400" dirty="0">
              <a:latin typeface="Calibri"/>
              <a:ea typeface="Calibri"/>
              <a:cs typeface="Calibri"/>
            </a:endParaRPr>
          </a:p>
        </p:txBody>
      </p:sp>
      <p:pic>
        <p:nvPicPr>
          <p:cNvPr id="6" name="Graphic 5" descr="Bar graph with upward trend with solid fill">
            <a:extLst>
              <a:ext uri="{FF2B5EF4-FFF2-40B4-BE49-F238E27FC236}">
                <a16:creationId xmlns:a16="http://schemas.microsoft.com/office/drawing/2014/main" id="{B4C4A54A-E17E-A2CE-AE63-DE76EADE31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49543" y="822960"/>
            <a:ext cx="914400" cy="914400"/>
          </a:xfrm>
          <a:prstGeom prst="rect">
            <a:avLst/>
          </a:prstGeom>
        </p:spPr>
      </p:pic>
    </p:spTree>
    <p:extLst>
      <p:ext uri="{BB962C8B-B14F-4D97-AF65-F5344CB8AC3E}">
        <p14:creationId xmlns:p14="http://schemas.microsoft.com/office/powerpoint/2010/main" val="1840448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5CB2-F8BC-6C8F-DEBF-4EF05A389ECF}"/>
              </a:ext>
            </a:extLst>
          </p:cNvPr>
          <p:cNvSpPr>
            <a:spLocks noGrp="1"/>
          </p:cNvSpPr>
          <p:nvPr>
            <p:ph type="title"/>
          </p:nvPr>
        </p:nvSpPr>
        <p:spPr/>
        <p:txBody>
          <a:bodyPr/>
          <a:lstStyle/>
          <a:p>
            <a:r>
              <a:rPr lang="en-IN" b="1" dirty="0"/>
              <a:t>Agenda</a:t>
            </a:r>
          </a:p>
        </p:txBody>
      </p:sp>
      <p:sp>
        <p:nvSpPr>
          <p:cNvPr id="3" name="Content Placeholder 2">
            <a:extLst>
              <a:ext uri="{FF2B5EF4-FFF2-40B4-BE49-F238E27FC236}">
                <a16:creationId xmlns:a16="http://schemas.microsoft.com/office/drawing/2014/main" id="{1C62B64B-E7D8-6CA6-E96B-6C21DEC9ACFC}"/>
              </a:ext>
            </a:extLst>
          </p:cNvPr>
          <p:cNvSpPr>
            <a:spLocks noGrp="1"/>
          </p:cNvSpPr>
          <p:nvPr>
            <p:ph sz="half" idx="1"/>
          </p:nvPr>
        </p:nvSpPr>
        <p:spPr>
          <a:xfrm>
            <a:off x="693405" y="2120900"/>
            <a:ext cx="5514890" cy="3748193"/>
          </a:xfrm>
        </p:spPr>
        <p:txBody>
          <a:bodyPr vert="horz" lIns="0" tIns="45720" rIns="0" bIns="45720" rtlCol="0" anchor="t">
            <a:normAutofit fontScale="92500" lnSpcReduction="20000"/>
          </a:bodyPr>
          <a:lstStyle/>
          <a:p>
            <a:pPr marL="457200" indent="-457200">
              <a:buFont typeface="Wingdings" panose="020F0502020204030204" pitchFamily="34" charset="0"/>
              <a:buChar char="q"/>
            </a:pPr>
            <a:r>
              <a:rPr lang="en-IN" sz="3200" b="1" dirty="0">
                <a:solidFill>
                  <a:schemeClr val="tx1"/>
                </a:solidFill>
              </a:rPr>
              <a:t>Defining Market Basket Analysis</a:t>
            </a:r>
            <a:endParaRPr lang="en-US" dirty="0">
              <a:solidFill>
                <a:schemeClr val="tx1"/>
              </a:solidFill>
            </a:endParaRPr>
          </a:p>
          <a:p>
            <a:pPr marL="457200" indent="-457200">
              <a:buFont typeface="Wingdings" panose="020F0502020204030204" pitchFamily="34" charset="0"/>
              <a:buChar char="q"/>
            </a:pPr>
            <a:r>
              <a:rPr lang="en-IN" sz="3200" b="1" dirty="0">
                <a:solidFill>
                  <a:schemeClr val="tx1"/>
                </a:solidFill>
              </a:rPr>
              <a:t>Data Set</a:t>
            </a:r>
          </a:p>
          <a:p>
            <a:pPr marL="457200" indent="-457200">
              <a:buFont typeface="Wingdings" panose="020F0502020204030204" pitchFamily="34" charset="0"/>
              <a:buChar char="q"/>
            </a:pPr>
            <a:r>
              <a:rPr lang="en-IN" sz="3200" b="1" dirty="0">
                <a:solidFill>
                  <a:schemeClr val="tx1"/>
                </a:solidFill>
              </a:rPr>
              <a:t>Association Analysis</a:t>
            </a:r>
          </a:p>
          <a:p>
            <a:pPr marL="457200" indent="-457200">
              <a:buFont typeface="Wingdings" panose="020F0502020204030204" pitchFamily="34" charset="0"/>
              <a:buChar char="q"/>
            </a:pPr>
            <a:r>
              <a:rPr lang="en-IN" sz="3200" b="1" dirty="0">
                <a:solidFill>
                  <a:schemeClr val="tx1"/>
                </a:solidFill>
              </a:rPr>
              <a:t>Insights Generation</a:t>
            </a:r>
          </a:p>
          <a:p>
            <a:pPr marL="457200" indent="-457200">
              <a:buFont typeface="Wingdings" panose="020F0502020204030204" pitchFamily="34" charset="0"/>
              <a:buChar char="q"/>
            </a:pPr>
            <a:r>
              <a:rPr lang="en-IN" sz="3200" b="1" dirty="0">
                <a:solidFill>
                  <a:schemeClr val="tx1"/>
                </a:solidFill>
              </a:rPr>
              <a:t>Visualization</a:t>
            </a:r>
          </a:p>
          <a:p>
            <a:pPr marL="457200" indent="-457200">
              <a:buFont typeface="Wingdings" panose="020F0502020204030204" pitchFamily="34" charset="0"/>
              <a:buChar char="q"/>
            </a:pPr>
            <a:r>
              <a:rPr lang="en-IN" sz="3200" b="1" dirty="0">
                <a:solidFill>
                  <a:schemeClr val="tx1"/>
                </a:solidFill>
              </a:rPr>
              <a:t>Business Recommendation</a:t>
            </a:r>
          </a:p>
          <a:p>
            <a:pPr marL="457200" indent="-457200">
              <a:buFont typeface="Wingdings" panose="020F0502020204030204" pitchFamily="34" charset="0"/>
              <a:buChar char="q"/>
            </a:pPr>
            <a:endParaRPr lang="en-IN" sz="3200" b="1" dirty="0"/>
          </a:p>
          <a:p>
            <a:pPr marL="457200" indent="-457200">
              <a:buFont typeface="Wingdings" panose="020F0502020204030204" pitchFamily="34" charset="0"/>
              <a:buChar char="q"/>
            </a:pPr>
            <a:endParaRPr lang="en-IN" sz="3200" b="1" dirty="0"/>
          </a:p>
        </p:txBody>
      </p:sp>
      <p:pic>
        <p:nvPicPr>
          <p:cNvPr id="6" name="Content Placeholder 5" descr="Numbers on a digital display">
            <a:extLst>
              <a:ext uri="{FF2B5EF4-FFF2-40B4-BE49-F238E27FC236}">
                <a16:creationId xmlns:a16="http://schemas.microsoft.com/office/drawing/2014/main" id="{AB4CE7B4-02FA-11EE-FB3D-B73F16812BB5}"/>
              </a:ext>
            </a:extLst>
          </p:cNvPr>
          <p:cNvPicPr>
            <a:picLocks noGrp="1" noChangeAspect="1"/>
          </p:cNvPicPr>
          <p:nvPr>
            <p:ph sz="half" idx="2"/>
          </p:nvPr>
        </p:nvPicPr>
        <p:blipFill>
          <a:blip r:embed="rId2"/>
          <a:stretch>
            <a:fillRect/>
          </a:stretch>
        </p:blipFill>
        <p:spPr>
          <a:xfrm>
            <a:off x="6516688" y="2120900"/>
            <a:ext cx="5514891" cy="3943016"/>
          </a:xfrm>
        </p:spPr>
      </p:pic>
      <p:pic>
        <p:nvPicPr>
          <p:cNvPr id="4" name="Graphic 3" descr="Brain in head with solid fill">
            <a:extLst>
              <a:ext uri="{FF2B5EF4-FFF2-40B4-BE49-F238E27FC236}">
                <a16:creationId xmlns:a16="http://schemas.microsoft.com/office/drawing/2014/main" id="{5566245A-5602-2E0B-F695-19629C65D6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8856" y="878983"/>
            <a:ext cx="914400" cy="914400"/>
          </a:xfrm>
          <a:prstGeom prst="rect">
            <a:avLst/>
          </a:prstGeom>
        </p:spPr>
      </p:pic>
    </p:spTree>
    <p:extLst>
      <p:ext uri="{BB962C8B-B14F-4D97-AF65-F5344CB8AC3E}">
        <p14:creationId xmlns:p14="http://schemas.microsoft.com/office/powerpoint/2010/main" val="1317168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FC859-4DE0-11AC-13AD-CB0E010EF72C}"/>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4800" b="1"/>
              <a:t>Define Market Basket Analysis..</a:t>
            </a:r>
          </a:p>
        </p:txBody>
      </p:sp>
      <p:cxnSp>
        <p:nvCxnSpPr>
          <p:cNvPr id="16"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A38CAFE-F5A9-E213-4AFD-1294F65EAF40}"/>
              </a:ext>
            </a:extLst>
          </p:cNvPr>
          <p:cNvSpPr txBox="1"/>
          <p:nvPr/>
        </p:nvSpPr>
        <p:spPr>
          <a:xfrm>
            <a:off x="1097280" y="2108201"/>
            <a:ext cx="5575367" cy="3760891"/>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spcAft>
                <a:spcPts val="600"/>
              </a:spcAft>
              <a:buFont typeface="Calibri" panose="020F0502020204030204" pitchFamily="34" charset="0"/>
            </a:pPr>
            <a:r>
              <a:rPr lang="en-US" sz="2400" dirty="0">
                <a:solidFill>
                  <a:schemeClr val="tx1">
                    <a:lumMod val="75000"/>
                    <a:lumOff val="25000"/>
                  </a:schemeClr>
                </a:solidFill>
                <a:latin typeface="Calibri"/>
                <a:ea typeface="Calibri"/>
                <a:cs typeface="Calibri"/>
              </a:rPr>
              <a:t>Market basket analysis (MBA) is an example of an analytics technique employed by retailers to understand customer purchase behaviors. It is used to determine what items are frequently bought together or placed in the same basket by customers. It uses this purchase information to leverage effectiveness of sales and marketing</a:t>
            </a:r>
          </a:p>
        </p:txBody>
      </p:sp>
      <p:pic>
        <p:nvPicPr>
          <p:cNvPr id="5" name="Picture 4" descr="First move of a chess game">
            <a:extLst>
              <a:ext uri="{FF2B5EF4-FFF2-40B4-BE49-F238E27FC236}">
                <a16:creationId xmlns:a16="http://schemas.microsoft.com/office/drawing/2014/main" id="{7FD05654-4A89-44E1-2D0E-5745C1FE07B3}"/>
              </a:ext>
            </a:extLst>
          </p:cNvPr>
          <p:cNvPicPr>
            <a:picLocks noChangeAspect="1"/>
          </p:cNvPicPr>
          <p:nvPr/>
        </p:nvPicPr>
        <p:blipFill rotWithShape="1">
          <a:blip r:embed="rId2"/>
          <a:srcRect l="27908" r="5214" b="-1"/>
          <a:stretch/>
        </p:blipFill>
        <p:spPr>
          <a:xfrm>
            <a:off x="7534656" y="2108200"/>
            <a:ext cx="3621024" cy="3600613"/>
          </a:xfrm>
          <a:prstGeom prst="rect">
            <a:avLst/>
          </a:prstGeom>
        </p:spPr>
      </p:pic>
      <p:sp>
        <p:nvSpPr>
          <p:cNvPr id="18" name="Rectangle 17">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79904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D14A16-5FD6-C87A-6AB4-7E9C11A744B5}"/>
              </a:ext>
            </a:extLst>
          </p:cNvPr>
          <p:cNvSpPr>
            <a:spLocks noGrp="1"/>
          </p:cNvSpPr>
          <p:nvPr>
            <p:ph type="title"/>
          </p:nvPr>
        </p:nvSpPr>
        <p:spPr>
          <a:xfrm>
            <a:off x="5172074" y="286603"/>
            <a:ext cx="5983605" cy="1450757"/>
          </a:xfrm>
        </p:spPr>
        <p:txBody>
          <a:bodyPr vert="horz" lIns="91440" tIns="45720" rIns="91440" bIns="45720" rtlCol="0" anchor="b">
            <a:normAutofit/>
          </a:bodyPr>
          <a:lstStyle/>
          <a:p>
            <a:r>
              <a:rPr lang="en-US" sz="4800" b="1" dirty="0">
                <a:solidFill>
                  <a:schemeClr val="tx1">
                    <a:lumMod val="75000"/>
                    <a:lumOff val="25000"/>
                  </a:schemeClr>
                </a:solidFill>
              </a:rPr>
              <a:t>Data Set</a:t>
            </a:r>
          </a:p>
        </p:txBody>
      </p:sp>
      <p:pic>
        <p:nvPicPr>
          <p:cNvPr id="5" name="Content Placeholder 4" descr="Programming data on computer monitor">
            <a:extLst>
              <a:ext uri="{FF2B5EF4-FFF2-40B4-BE49-F238E27FC236}">
                <a16:creationId xmlns:a16="http://schemas.microsoft.com/office/drawing/2014/main" id="{0B58271D-E5D2-4CEC-8694-F5191B6A2DFD}"/>
              </a:ext>
            </a:extLst>
          </p:cNvPr>
          <p:cNvPicPr>
            <a:picLocks noGrp="1" noChangeAspect="1"/>
          </p:cNvPicPr>
          <p:nvPr>
            <p:ph idx="1"/>
          </p:nvPr>
        </p:nvPicPr>
        <p:blipFill rotWithShape="1">
          <a:blip r:embed="rId2"/>
          <a:srcRect l="33359" r="18878"/>
          <a:stretch/>
        </p:blipFill>
        <p:spPr>
          <a:xfrm>
            <a:off x="20" y="10"/>
            <a:ext cx="4580077" cy="6400784"/>
          </a:xfrm>
          <a:prstGeom prst="rect">
            <a:avLst/>
          </a:prstGeom>
        </p:spPr>
      </p:pic>
      <p:cxnSp>
        <p:nvCxnSpPr>
          <p:cNvPr id="31"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CB2C9E54-073B-73AE-8B00-74BC52D9C0B2}"/>
              </a:ext>
            </a:extLst>
          </p:cNvPr>
          <p:cNvSpPr>
            <a:spLocks noGrp="1"/>
          </p:cNvSpPr>
          <p:nvPr>
            <p:ph type="body" sz="half" idx="2"/>
          </p:nvPr>
        </p:nvSpPr>
        <p:spPr>
          <a:xfrm>
            <a:off x="5172074" y="2108201"/>
            <a:ext cx="5983606" cy="3760891"/>
          </a:xfrm>
        </p:spPr>
        <p:txBody>
          <a:bodyPr vert="horz" lIns="0" tIns="45720" rIns="0" bIns="45720" rtlCol="0" anchor="t">
            <a:noAutofit/>
          </a:bodyPr>
          <a:lstStyle/>
          <a:p>
            <a:pPr marL="285750" indent="-285750">
              <a:buFont typeface="Arial"/>
              <a:buChar char="•"/>
            </a:pPr>
            <a:r>
              <a:rPr lang="en-US" sz="3200" b="1" u="sng" dirty="0">
                <a:solidFill>
                  <a:srgbClr val="313131"/>
                </a:solidFill>
                <a:ea typeface="+mn-lt"/>
                <a:cs typeface="+mn-lt"/>
              </a:rPr>
              <a:t>Data Source</a:t>
            </a:r>
            <a:r>
              <a:rPr lang="en-US" sz="3200" b="1" dirty="0">
                <a:solidFill>
                  <a:srgbClr val="313131"/>
                </a:solidFill>
                <a:ea typeface="+mn-lt"/>
                <a:cs typeface="+mn-lt"/>
              </a:rPr>
              <a:t>: </a:t>
            </a:r>
            <a:r>
              <a:rPr lang="en-US" sz="2800" dirty="0">
                <a:solidFill>
                  <a:srgbClr val="313131"/>
                </a:solidFill>
                <a:latin typeface="Calibri"/>
                <a:ea typeface="+mn-lt"/>
                <a:cs typeface="+mn-lt"/>
              </a:rPr>
              <a:t>Choose a dataset containing transaction data, including lists of purchased products.</a:t>
            </a:r>
            <a:endParaRPr lang="en-US" sz="2800">
              <a:latin typeface="Calibri"/>
            </a:endParaRPr>
          </a:p>
          <a:p>
            <a:pPr marL="285750" indent="-285750">
              <a:buFont typeface="Arial"/>
              <a:buChar char="•"/>
            </a:pPr>
            <a:r>
              <a:rPr lang="en-US" sz="3200" b="1" u="sng" dirty="0">
                <a:solidFill>
                  <a:srgbClr val="313131"/>
                </a:solidFill>
                <a:ea typeface="+mn-lt"/>
                <a:cs typeface="+mn-lt"/>
              </a:rPr>
              <a:t>Data Preprocessing</a:t>
            </a:r>
            <a:r>
              <a:rPr lang="en-US" sz="3200" b="1" dirty="0">
                <a:solidFill>
                  <a:srgbClr val="313131"/>
                </a:solidFill>
                <a:ea typeface="+mn-lt"/>
                <a:cs typeface="+mn-lt"/>
              </a:rPr>
              <a:t>:</a:t>
            </a:r>
            <a:r>
              <a:rPr lang="en-US" sz="2800" b="1" dirty="0">
                <a:solidFill>
                  <a:srgbClr val="313131"/>
                </a:solidFill>
                <a:ea typeface="+mn-lt"/>
                <a:cs typeface="+mn-lt"/>
              </a:rPr>
              <a:t> </a:t>
            </a:r>
            <a:r>
              <a:rPr lang="en-US" sz="2800" dirty="0">
                <a:solidFill>
                  <a:srgbClr val="313131"/>
                </a:solidFill>
                <a:latin typeface="Calibri"/>
                <a:ea typeface="+mn-lt"/>
                <a:cs typeface="+mn-lt"/>
              </a:rPr>
              <a:t>Prepare the transaction data by transforming it into a suitable format for association analysis</a:t>
            </a:r>
            <a:endParaRPr lang="en-US" sz="2800">
              <a:latin typeface="Calibri"/>
            </a:endParaRPr>
          </a:p>
          <a:p>
            <a:pPr>
              <a:lnSpc>
                <a:spcPct val="100000"/>
              </a:lnSpc>
            </a:pPr>
            <a:endParaRPr lang="en-US" dirty="0">
              <a:solidFill>
                <a:schemeClr val="tx1">
                  <a:lumMod val="75000"/>
                  <a:lumOff val="25000"/>
                </a:schemeClr>
              </a:solidFill>
            </a:endParaRPr>
          </a:p>
        </p:txBody>
      </p:sp>
      <p:sp>
        <p:nvSpPr>
          <p:cNvPr id="33" name="Rectangle 32">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69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0CB1AA-023D-E4FA-CA99-4DB905741813}"/>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sz="4400" b="1"/>
              <a:t>Association Analysis</a:t>
            </a:r>
            <a:endParaRPr lang="en-US" sz="4400" b="1" dirty="0"/>
          </a:p>
        </p:txBody>
      </p:sp>
      <p:pic>
        <p:nvPicPr>
          <p:cNvPr id="8" name="Picture Placeholder 7" descr="Close-up of a pen writing on a chart">
            <a:extLst>
              <a:ext uri="{FF2B5EF4-FFF2-40B4-BE49-F238E27FC236}">
                <a16:creationId xmlns:a16="http://schemas.microsoft.com/office/drawing/2014/main" id="{21B4C13E-B33F-1023-CE14-C79277DDC745}"/>
              </a:ext>
            </a:extLst>
          </p:cNvPr>
          <p:cNvPicPr>
            <a:picLocks noGrp="1" noChangeAspect="1"/>
          </p:cNvPicPr>
          <p:nvPr>
            <p:ph type="pic" idx="1"/>
          </p:nvPr>
        </p:nvPicPr>
        <p:blipFill rotWithShape="1">
          <a:blip r:embed="rId2"/>
          <a:srcRect r="3489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 Placeholder 3">
            <a:extLst>
              <a:ext uri="{FF2B5EF4-FFF2-40B4-BE49-F238E27FC236}">
                <a16:creationId xmlns:a16="http://schemas.microsoft.com/office/drawing/2014/main" id="{46AD1ABF-16F5-ACA8-D893-55A457A89057}"/>
              </a:ext>
            </a:extLst>
          </p:cNvPr>
          <p:cNvSpPr>
            <a:spLocks noGrp="1"/>
          </p:cNvSpPr>
          <p:nvPr>
            <p:ph type="body" sz="half" idx="2"/>
          </p:nvPr>
        </p:nvSpPr>
        <p:spPr>
          <a:xfrm>
            <a:off x="6030831" y="1614228"/>
            <a:ext cx="5795192" cy="5131552"/>
          </a:xfrm>
        </p:spPr>
        <p:txBody>
          <a:bodyPr vert="horz" lIns="91440" tIns="45720" rIns="91440" bIns="45720" rtlCol="0" anchor="t">
            <a:normAutofit/>
          </a:bodyPr>
          <a:lstStyle/>
          <a:p>
            <a:pPr indent="-228600">
              <a:buFont typeface="Arial" panose="020B0604020202020204" pitchFamily="34" charset="0"/>
              <a:buChar char="•"/>
            </a:pPr>
            <a:br>
              <a:rPr lang="en-US" sz="2000" dirty="0"/>
            </a:br>
            <a:r>
              <a:rPr lang="en-US" sz="2000" dirty="0"/>
              <a:t>The </a:t>
            </a:r>
            <a:r>
              <a:rPr lang="en-US" sz="2000" err="1"/>
              <a:t>Apriori</a:t>
            </a:r>
            <a:r>
              <a:rPr lang="en-US" sz="2000" dirty="0"/>
              <a:t> algorithm is a classic algorithm used for finding frequent </a:t>
            </a:r>
            <a:r>
              <a:rPr lang="en-US" sz="2000" err="1"/>
              <a:t>itemsets</a:t>
            </a:r>
            <a:r>
              <a:rPr lang="en-US" sz="2000" dirty="0"/>
              <a:t> and generating association rules from transactional data. It works based on the principle of "</a:t>
            </a:r>
            <a:r>
              <a:rPr lang="en-US" sz="2000" err="1"/>
              <a:t>apriori</a:t>
            </a:r>
            <a:r>
              <a:rPr lang="en-US" sz="2000" dirty="0"/>
              <a:t> property," which states that if an itemset is frequent, then all of its subsets must also be frequent. Here's a step-by-step guide to utilizing the </a:t>
            </a:r>
            <a:r>
              <a:rPr lang="en-US" sz="2000" err="1"/>
              <a:t>Apriori</a:t>
            </a:r>
            <a:r>
              <a:rPr lang="en-US" sz="2000" dirty="0"/>
              <a:t> algorithm to identify frequent </a:t>
            </a:r>
            <a:r>
              <a:rPr lang="en-US" sz="2000" err="1"/>
              <a:t>itemsets</a:t>
            </a:r>
            <a:r>
              <a:rPr lang="en-US" sz="2000" dirty="0"/>
              <a:t> and generate association rules</a:t>
            </a:r>
          </a:p>
          <a:p>
            <a:pPr indent="-228600">
              <a:buFont typeface="Arial" panose="020B0604020202020204" pitchFamily="34" charset="0"/>
              <a:buChar char="•"/>
            </a:pPr>
            <a:endParaRPr lang="en-US" sz="2000" dirty="0">
              <a:ea typeface="Calibri"/>
              <a:cs typeface="Calibri"/>
            </a:endParaRPr>
          </a:p>
          <a:p>
            <a:pPr indent="-228600">
              <a:buFont typeface="Arial" panose="020B0604020202020204" pitchFamily="34" charset="0"/>
              <a:buChar char="•"/>
            </a:pPr>
            <a:r>
              <a:rPr lang="en-US" sz="2000" dirty="0"/>
              <a:t>Step1 : Data preparation</a:t>
            </a:r>
            <a:endParaRPr lang="en-US" sz="2000" dirty="0">
              <a:ea typeface="Calibri"/>
              <a:cs typeface="Calibri"/>
            </a:endParaRPr>
          </a:p>
          <a:p>
            <a:pPr indent="-228600">
              <a:buFont typeface="Arial" panose="020B0604020202020204" pitchFamily="34" charset="0"/>
              <a:buChar char="•"/>
            </a:pPr>
            <a:r>
              <a:rPr lang="en-US" sz="2000" dirty="0"/>
              <a:t>Step2: Set a minimum support threshold</a:t>
            </a:r>
            <a:endParaRPr lang="en-US" sz="2000" dirty="0">
              <a:ea typeface="Calibri"/>
              <a:cs typeface="Calibri"/>
            </a:endParaRPr>
          </a:p>
          <a:p>
            <a:pPr indent="-228600">
              <a:buFont typeface="Arial" panose="020B0604020202020204" pitchFamily="34" charset="0"/>
              <a:buChar char="•"/>
            </a:pPr>
            <a:r>
              <a:rPr lang="en-US" sz="2000" dirty="0"/>
              <a:t>Step3: find a frequent itself</a:t>
            </a:r>
            <a:endParaRPr lang="en-US" sz="2000" dirty="0">
              <a:ea typeface="Calibri"/>
              <a:cs typeface="Calibri"/>
            </a:endParaRPr>
          </a:p>
          <a:p>
            <a:pPr indent="-228600">
              <a:buFont typeface="Arial" panose="020B0604020202020204" pitchFamily="34" charset="0"/>
              <a:buChar char="•"/>
            </a:pPr>
            <a:r>
              <a:rPr lang="en-US" sz="2000" dirty="0"/>
              <a:t>Step4: Generate Association Rules</a:t>
            </a:r>
            <a:endParaRPr lang="en-US" sz="2000" dirty="0">
              <a:ea typeface="Calibri"/>
              <a:cs typeface="Calibri"/>
            </a:endParaRPr>
          </a:p>
          <a:p>
            <a:pPr indent="-228600">
              <a:buFont typeface="Arial" panose="020B0604020202020204" pitchFamily="34" charset="0"/>
              <a:buChar char="•"/>
            </a:pPr>
            <a:r>
              <a:rPr lang="en-US" sz="2000" dirty="0"/>
              <a:t>Step5: Evaluate and interrupt Results</a:t>
            </a:r>
            <a:endParaRPr lang="en-US" sz="2000">
              <a:ea typeface="Calibri"/>
              <a:cs typeface="Calibri"/>
            </a:endParaRPr>
          </a:p>
        </p:txBody>
      </p:sp>
    </p:spTree>
    <p:extLst>
      <p:ext uri="{BB962C8B-B14F-4D97-AF65-F5344CB8AC3E}">
        <p14:creationId xmlns:p14="http://schemas.microsoft.com/office/powerpoint/2010/main" val="161808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4DC71-D0E9-BE98-AAEA-4C6DA13A04B8}"/>
              </a:ext>
            </a:extLst>
          </p:cNvPr>
          <p:cNvSpPr>
            <a:spLocks noGrp="1"/>
          </p:cNvSpPr>
          <p:nvPr>
            <p:ph type="title"/>
          </p:nvPr>
        </p:nvSpPr>
        <p:spPr>
          <a:xfrm>
            <a:off x="484032" y="1783951"/>
            <a:ext cx="5120561" cy="1325563"/>
          </a:xfrm>
        </p:spPr>
        <p:txBody>
          <a:bodyPr vert="horz" lIns="91440" tIns="45720" rIns="91440" bIns="45720" rtlCol="0" anchor="ctr">
            <a:normAutofit/>
          </a:bodyPr>
          <a:lstStyle/>
          <a:p>
            <a:r>
              <a:rPr lang="en-US" sz="4400" b="1" kern="1200" dirty="0">
                <a:latin typeface="+mj-lt"/>
                <a:ea typeface="+mj-ea"/>
                <a:cs typeface="+mj-cs"/>
              </a:rPr>
              <a:t>Insights Generation</a:t>
            </a:r>
            <a:endParaRPr lang="en-US" sz="4400" b="1" kern="1200" dirty="0">
              <a:latin typeface="+mj-lt"/>
              <a:ea typeface="Calibri Light"/>
              <a:cs typeface="Calibri Light"/>
            </a:endParaRPr>
          </a:p>
        </p:txBody>
      </p:sp>
      <p:sp>
        <p:nvSpPr>
          <p:cNvPr id="4" name="Text Placeholder 3">
            <a:extLst>
              <a:ext uri="{FF2B5EF4-FFF2-40B4-BE49-F238E27FC236}">
                <a16:creationId xmlns:a16="http://schemas.microsoft.com/office/drawing/2014/main" id="{7357D770-AA01-A23A-5DF2-69F11C45FA12}"/>
              </a:ext>
            </a:extLst>
          </p:cNvPr>
          <p:cNvSpPr>
            <a:spLocks noGrp="1"/>
          </p:cNvSpPr>
          <p:nvPr>
            <p:ph type="body" sz="half" idx="2"/>
          </p:nvPr>
        </p:nvSpPr>
        <p:spPr>
          <a:xfrm>
            <a:off x="591356" y="3392555"/>
            <a:ext cx="6229827" cy="4072296"/>
          </a:xfrm>
        </p:spPr>
        <p:txBody>
          <a:bodyPr vert="horz" lIns="91440" tIns="45720" rIns="91440" bIns="45720" rtlCol="0" anchor="t">
            <a:normAutofit/>
          </a:bodyPr>
          <a:lstStyle/>
          <a:p>
            <a:r>
              <a:rPr lang="en-US" sz="2400" dirty="0">
                <a:solidFill>
                  <a:srgbClr val="4D5156"/>
                </a:solidFill>
                <a:ea typeface="+mn-lt"/>
                <a:cs typeface="+mn-lt"/>
              </a:rPr>
              <a:t>Insight entirely dictates the problem statement. And every subsequent Design Thinking stage builds from this point. So, ensuring insights at the start are robust, unbiased and actionable is critical. The middle part of Design Thinking Develops many different product ideas to answer the problem statement.</a:t>
            </a:r>
            <a:endParaRPr lang="en-US" sz="2400" dirty="0">
              <a:ea typeface="Calibri"/>
              <a:cs typeface="Calibri"/>
            </a:endParaRPr>
          </a:p>
          <a:p>
            <a:endParaRPr lang="en-US" sz="2400" dirty="0">
              <a:solidFill>
                <a:srgbClr val="313131"/>
              </a:solidFill>
              <a:ea typeface="Calibri" panose="020F0502020204030204"/>
              <a:cs typeface="Calibri" panose="020F0502020204030204"/>
            </a:endParaRPr>
          </a:p>
        </p:txBody>
      </p:sp>
      <p:sp>
        <p:nvSpPr>
          <p:cNvPr id="19" name="Oval 1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Placeholder 7" descr="One glowing light up arrow among other down arrows on green pastel colour background">
            <a:extLst>
              <a:ext uri="{FF2B5EF4-FFF2-40B4-BE49-F238E27FC236}">
                <a16:creationId xmlns:a16="http://schemas.microsoft.com/office/drawing/2014/main" id="{D4CC3099-3C2A-095C-1396-9D4886378B20}"/>
              </a:ext>
            </a:extLst>
          </p:cNvPr>
          <p:cNvPicPr>
            <a:picLocks noGrp="1" noChangeAspect="1"/>
          </p:cNvPicPr>
          <p:nvPr>
            <p:ph type="pic" idx="1"/>
          </p:nvPr>
        </p:nvPicPr>
        <p:blipFill rotWithShape="1">
          <a:blip r:embed="rId2"/>
          <a:srcRect l="1519" r="20569" b="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1" name="Arc 2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 name="Picture 8" descr="Male engineer with torch inspecting steel cylinder">
            <a:extLst>
              <a:ext uri="{FF2B5EF4-FFF2-40B4-BE49-F238E27FC236}">
                <a16:creationId xmlns:a16="http://schemas.microsoft.com/office/drawing/2014/main" id="{F72274A7-CCA1-4838-8C96-0DCD207F242F}"/>
              </a:ext>
            </a:extLst>
          </p:cNvPr>
          <p:cNvPicPr>
            <a:picLocks noChangeAspect="1"/>
          </p:cNvPicPr>
          <p:nvPr/>
        </p:nvPicPr>
        <p:blipFill rotWithShape="1">
          <a:blip r:embed="rId3"/>
          <a:srcRect l="21900" r="4"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3525183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27C75-9A55-A4C8-272A-DE08B24B3E38}"/>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sz="4400" b="1" dirty="0"/>
              <a:t>Visualization</a:t>
            </a:r>
          </a:p>
        </p:txBody>
      </p:sp>
      <p:pic>
        <p:nvPicPr>
          <p:cNvPr id="5" name="Picture Placeholder 4" descr="Analogue clock">
            <a:extLst>
              <a:ext uri="{FF2B5EF4-FFF2-40B4-BE49-F238E27FC236}">
                <a16:creationId xmlns:a16="http://schemas.microsoft.com/office/drawing/2014/main" id="{E898CF45-2633-07C7-5B4E-4453914C336B}"/>
              </a:ext>
            </a:extLst>
          </p:cNvPr>
          <p:cNvPicPr>
            <a:picLocks noGrp="1" noChangeAspect="1"/>
          </p:cNvPicPr>
          <p:nvPr>
            <p:ph type="pic" idx="1"/>
          </p:nvPr>
        </p:nvPicPr>
        <p:blipFill rotWithShape="1">
          <a:blip r:embed="rId2"/>
          <a:srcRect l="31004" r="946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 Placeholder 3">
            <a:extLst>
              <a:ext uri="{FF2B5EF4-FFF2-40B4-BE49-F238E27FC236}">
                <a16:creationId xmlns:a16="http://schemas.microsoft.com/office/drawing/2014/main" id="{C9AB83B2-21B1-21A1-5B34-39EC7BE86416}"/>
              </a:ext>
            </a:extLst>
          </p:cNvPr>
          <p:cNvSpPr>
            <a:spLocks noGrp="1"/>
          </p:cNvSpPr>
          <p:nvPr>
            <p:ph type="body" sz="half" idx="2"/>
          </p:nvPr>
        </p:nvSpPr>
        <p:spPr>
          <a:xfrm>
            <a:off x="6513788" y="2333297"/>
            <a:ext cx="5526883" cy="3843666"/>
          </a:xfrm>
        </p:spPr>
        <p:txBody>
          <a:bodyPr vert="horz" lIns="91440" tIns="45720" rIns="91440" bIns="45720" rtlCol="0" anchor="t">
            <a:noAutofit/>
          </a:bodyPr>
          <a:lstStyle/>
          <a:p>
            <a:pPr indent="-228600">
              <a:buFont typeface="Arial" panose="020B0604020202020204" pitchFamily="34" charset="0"/>
              <a:buChar char="•"/>
            </a:pPr>
            <a:r>
              <a:rPr lang="en-US" sz="2400" dirty="0"/>
              <a:t>One of the most important parts of this process is visualization. Visualization allows us to think in a non-verbal way and access parts of our brain, our creativity. Therefore, it's so important for the design thinking process – it takes us beyond just using words or language alone.</a:t>
            </a:r>
          </a:p>
          <a:p>
            <a:pPr indent="-228600">
              <a:buFont typeface="Arial" panose="020B0604020202020204" pitchFamily="34" charset="0"/>
              <a:buChar char="•"/>
            </a:pPr>
            <a:endParaRPr lang="en-US" sz="2000"/>
          </a:p>
        </p:txBody>
      </p:sp>
    </p:spTree>
    <p:extLst>
      <p:ext uri="{BB962C8B-B14F-4D97-AF65-F5344CB8AC3E}">
        <p14:creationId xmlns:p14="http://schemas.microsoft.com/office/powerpoint/2010/main" val="165294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38231D-F4D6-50B9-9116-E2959F1F4D45}"/>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b="1"/>
              <a:t>Business Recommendation</a:t>
            </a:r>
          </a:p>
        </p:txBody>
      </p:sp>
      <p:sp>
        <p:nvSpPr>
          <p:cNvPr id="4" name="Text Placeholder 3">
            <a:extLst>
              <a:ext uri="{FF2B5EF4-FFF2-40B4-BE49-F238E27FC236}">
                <a16:creationId xmlns:a16="http://schemas.microsoft.com/office/drawing/2014/main" id="{68A4F0B6-513F-78B2-E27C-D7597301B6CD}"/>
              </a:ext>
            </a:extLst>
          </p:cNvPr>
          <p:cNvSpPr>
            <a:spLocks noGrp="1"/>
          </p:cNvSpPr>
          <p:nvPr>
            <p:ph type="body" sz="half" idx="2"/>
          </p:nvPr>
        </p:nvSpPr>
        <p:spPr>
          <a:xfrm>
            <a:off x="838200" y="2333297"/>
            <a:ext cx="4619621" cy="3843666"/>
          </a:xfrm>
        </p:spPr>
        <p:txBody>
          <a:bodyPr vert="horz" lIns="91440" tIns="45720" rIns="91440" bIns="45720" rtlCol="0" anchor="t">
            <a:normAutofit/>
          </a:bodyPr>
          <a:lstStyle/>
          <a:p>
            <a:pPr indent="-228600">
              <a:buFont typeface="Arial" panose="020B0604020202020204" pitchFamily="34" charset="0"/>
              <a:buChar char="•"/>
            </a:pPr>
            <a:r>
              <a:rPr lang="en-US" sz="2400" dirty="0"/>
              <a:t>A business reference is a recommendation provided on behalf of a client, vendor, or other business associate or contact. You may be asked to provide a business reference letter to verify the quality of a contract company’s work to a new client.</a:t>
            </a:r>
          </a:p>
          <a:p>
            <a:pPr indent="-228600">
              <a:buFont typeface="Arial" panose="020B0604020202020204" pitchFamily="34" charset="0"/>
              <a:buChar char="•"/>
            </a:pPr>
            <a:endParaRPr lang="en-US" sz="2000"/>
          </a:p>
        </p:txBody>
      </p:sp>
      <p:pic>
        <p:nvPicPr>
          <p:cNvPr id="6" name="Picture Placeholder 5" descr="Group of people communicating around a table">
            <a:extLst>
              <a:ext uri="{FF2B5EF4-FFF2-40B4-BE49-F238E27FC236}">
                <a16:creationId xmlns:a16="http://schemas.microsoft.com/office/drawing/2014/main" id="{6AFCBBAB-6084-8207-1F80-D452062E6032}"/>
              </a:ext>
            </a:extLst>
          </p:cNvPr>
          <p:cNvPicPr>
            <a:picLocks noGrp="1" noChangeAspect="1"/>
          </p:cNvPicPr>
          <p:nvPr>
            <p:ph type="pic" idx="1"/>
          </p:nvPr>
        </p:nvPicPr>
        <p:blipFill rotWithShape="1">
          <a:blip r:embed="rId2"/>
          <a:srcRect l="21033" r="2093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5449982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TotalTime>
  <Words>446</Words>
  <Application>Microsoft Office PowerPoint</Application>
  <PresentationFormat>Widescreen</PresentationFormat>
  <Paragraphs>35</Paragraphs>
  <Slides>11</Slides>
  <Notes>0</Notes>
  <HiddenSlides>0</HiddenSlides>
  <MMClips>0</MMClip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office theme</vt:lpstr>
      <vt:lpstr>RetrospectVTI</vt:lpstr>
      <vt:lpstr>Market Basket Insights</vt:lpstr>
      <vt:lpstr>Problem Definition:</vt:lpstr>
      <vt:lpstr>Agenda</vt:lpstr>
      <vt:lpstr>Define Market Basket Analysis..</vt:lpstr>
      <vt:lpstr>Data Set</vt:lpstr>
      <vt:lpstr>Association Analysis</vt:lpstr>
      <vt:lpstr>Insights Generation</vt:lpstr>
      <vt:lpstr>Visualization</vt:lpstr>
      <vt:lpstr>Business Recommendation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satheesh kumar</dc:creator>
  <cp:lastModifiedBy>😂💕 sk 💖😎</cp:lastModifiedBy>
  <cp:revision>273</cp:revision>
  <dcterms:created xsi:type="dcterms:W3CDTF">2023-09-30T08:55:17Z</dcterms:created>
  <dcterms:modified xsi:type="dcterms:W3CDTF">2023-09-30T17:10:05Z</dcterms:modified>
</cp:coreProperties>
</file>